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63" r:id="rId2"/>
    <p:sldId id="259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500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media1.webm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78E4789-1A89-3510-C5CA-620E6E8E17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9FE4F38-3688-B374-28D2-3665EA7929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6795F92-3861-D583-C323-679AF8C0B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3EBC3-A967-4AE2-8CB1-62BEC626BA13}" type="datetimeFigureOut">
              <a:rPr lang="he-IL" smtClean="0"/>
              <a:t>ג'/תשרי/תשפ"ג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6F2911B-7B4E-40D6-31AF-FC5D7B3B0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CC666F3-EE78-DCD2-AD46-DA09C1644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B956-F420-4030-9848-4DDC16394E8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57943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7BD7596-5254-E2CB-CB08-571E2E8E7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5C183B47-305F-416C-264E-A6EF85F4CD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9CA70438-6747-5152-52BF-2755F5DBA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3EBC3-A967-4AE2-8CB1-62BEC626BA13}" type="datetimeFigureOut">
              <a:rPr lang="he-IL" smtClean="0"/>
              <a:t>ג'/תשרי/תשפ"ג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08E9F49-6458-CC58-8859-59FF1ED36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4140920-1510-0149-0FA0-59F40B48C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B956-F420-4030-9848-4DDC16394E8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78168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1994BED6-1BDC-D41D-A82B-0FED3ADB70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1DCFE06D-D14C-CD84-4811-6B461B684C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ECB316E-2426-CB22-9C92-2D6EDDBB3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3EBC3-A967-4AE2-8CB1-62BEC626BA13}" type="datetimeFigureOut">
              <a:rPr lang="he-IL" smtClean="0"/>
              <a:t>ג'/תשרי/תשפ"ג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B02DC4A-28DE-8EDD-FB9E-EDA23AEB7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A78F330-325F-B9E7-1B6C-090D9292C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B956-F420-4030-9848-4DDC16394E8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64500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3536F2B-A3C4-E8E2-C054-C86485359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F6D680F-5CBD-CA05-407A-F701EDD3E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CF974045-7496-32DF-A982-202B9DF53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3EBC3-A967-4AE2-8CB1-62BEC626BA13}" type="datetimeFigureOut">
              <a:rPr lang="he-IL" smtClean="0"/>
              <a:t>ג'/תשרי/תשפ"ג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502D6DB-8997-E96D-E23F-8EB54E254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B394C59-3877-4463-4D98-886DAEE91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B956-F420-4030-9848-4DDC16394E8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03622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F1FA84F-A56D-F284-F1DB-7A420B16D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750DE203-111B-D355-F020-D2B3CEB4DE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69BB853-A5F7-272F-37A5-C1B8E7AAA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3EBC3-A967-4AE2-8CB1-62BEC626BA13}" type="datetimeFigureOut">
              <a:rPr lang="he-IL" smtClean="0"/>
              <a:t>ג'/תשרי/תשפ"ג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BA4E7E70-1AF7-6AE3-2346-228519CFE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74B1CDC-5FAC-109C-DAF0-BF3FD1D5E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B956-F420-4030-9848-4DDC16394E8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84075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D455699-3CF8-044A-D8AC-B327D5A3D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93194C0-1A69-CF66-0445-E4146B575B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BC7BF2D8-712D-1647-7CD0-E289C7C5C5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C0B08521-9E6E-8A72-125D-008496B87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3EBC3-A967-4AE2-8CB1-62BEC626BA13}" type="datetimeFigureOut">
              <a:rPr lang="he-IL" smtClean="0"/>
              <a:t>ג'/תשרי/תשפ"ג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B138E729-17F0-F4AE-CAB5-DCAF60B8E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51F3D8D6-38A5-2895-2ED7-E35E86974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B956-F420-4030-9848-4DDC16394E8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06789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5102CF3-54FB-5B9F-6E24-78989A567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CE9BA1E1-95A9-7BEF-F859-C0D3FE798A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6F689A12-80C2-2B3E-CAB9-742D0FD16D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78761CEE-ABD4-7C8A-2684-6E75D4A63F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D9527ECE-8208-2DCE-DDB4-5A885439B7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2794D593-7008-D6D1-8CCA-4DCA562FF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3EBC3-A967-4AE2-8CB1-62BEC626BA13}" type="datetimeFigureOut">
              <a:rPr lang="he-IL" smtClean="0"/>
              <a:t>ג'/תשרי/תשפ"ג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0746AC88-0A8E-B5AC-78DB-09607AD84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297B8F5F-7D0F-ADF8-0F0E-9F7C5F11A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B956-F420-4030-9848-4DDC16394E8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81866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A6E79C4-3716-2CC4-E3AC-6EA5C16ED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A31CEE3F-E626-A1E3-B2A0-313555DB8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3EBC3-A967-4AE2-8CB1-62BEC626BA13}" type="datetimeFigureOut">
              <a:rPr lang="he-IL" smtClean="0"/>
              <a:t>ג'/תשרי/תשפ"ג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C55EA339-CDF5-B5F6-8120-CF4ED120F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4A1D3CD2-9BB7-5EAB-781B-D02803B07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B956-F420-4030-9848-4DDC16394E8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5495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0CAD6D2D-83A1-653E-C20D-EE64BFD37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3EBC3-A967-4AE2-8CB1-62BEC626BA13}" type="datetimeFigureOut">
              <a:rPr lang="he-IL" smtClean="0"/>
              <a:t>ג'/תשרי/תשפ"ג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5641EEEB-C9FB-7B9C-0F65-125F3CF20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CB39842E-A5AB-31BC-C8FA-FA5BB47F3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B956-F420-4030-9848-4DDC16394E8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51494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0BD4D2B-EFAC-C205-D469-F109DDD8B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21956EC-8F22-AFF1-23AB-8C60F7CA81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C863D458-B24D-A7C2-D3F9-5E9139D60F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3D437B05-3036-779C-5350-E56FAC58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3EBC3-A967-4AE2-8CB1-62BEC626BA13}" type="datetimeFigureOut">
              <a:rPr lang="he-IL" smtClean="0"/>
              <a:t>ג'/תשרי/תשפ"ג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1F801B79-1AF5-5B66-0E35-389A80588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6CC6B1EF-434F-777C-B8AF-AAECE43C1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B956-F420-4030-9848-4DDC16394E8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26710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836E3DB-06B0-00B0-448E-93BA9D806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52735008-2413-EB46-5B80-D561A1A62E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104C70B4-E6A6-0574-129B-6F43A21B7E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1F5714D9-5C0F-FD8B-36D9-8DDC2B62C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3EBC3-A967-4AE2-8CB1-62BEC626BA13}" type="datetimeFigureOut">
              <a:rPr lang="he-IL" smtClean="0"/>
              <a:t>ג'/תשרי/תשפ"ג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0F748B9D-5911-FA54-3314-7E08EE139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038196F2-2738-A2B0-67CA-EF5331F40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B956-F420-4030-9848-4DDC16394E8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99106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1FEEEA00-0554-0C15-D948-5B2250CB4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BBE78C3D-3A7C-5F96-B8E1-411CBD81C0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C184ECF5-FA30-2719-F8EB-40A320D0A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D3EBC3-A967-4AE2-8CB1-62BEC626BA13}" type="datetimeFigureOut">
              <a:rPr lang="he-IL" smtClean="0"/>
              <a:t>ג'/תשרי/תשפ"ג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BC801C6-29F1-66DB-53A7-06D6BAE66E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1FE7EFF-0E4B-ED23-80F7-EC9397283F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09B956-F420-4030-9848-4DDC16394E8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89732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22444851-2D1F-DB7F-A31A-DF8F560FD0BF}"/>
              </a:ext>
            </a:extLst>
          </p:cNvPr>
          <p:cNvSpPr txBox="1"/>
          <p:nvPr/>
        </p:nvSpPr>
        <p:spPr>
          <a:xfrm>
            <a:off x="8054047" y="630962"/>
            <a:ext cx="3510890" cy="150810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8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ניתן לראות ברמת כל אזור ב</a:t>
            </a:r>
            <a:r>
              <a:rPr lang="he-IL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עיר</a:t>
            </a:r>
            <a:r>
              <a:rPr lang="en-US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  <a:br>
              <a:rPr lang="en-US" b="1" i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he-IL" b="1" i="1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אשכול חברתי-כלכלי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sz="1400" dirty="0">
                <a:latin typeface="Calibri" panose="020F0502020204030204" pitchFamily="34" charset="0"/>
                <a:cs typeface="Arial" panose="020B0604020202020204" pitchFamily="34" charset="0"/>
              </a:rPr>
              <a:t>הכנסה חודשית ממוצעת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sz="1400" dirty="0">
                <a:latin typeface="Calibri" panose="020F0502020204030204" pitchFamily="34" charset="0"/>
                <a:cs typeface="Arial" panose="020B0604020202020204" pitchFamily="34" charset="0"/>
              </a:rPr>
              <a:t>שיעור יהודים וערבים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sz="1400" dirty="0">
                <a:latin typeface="Calibri" panose="020F0502020204030204" pitchFamily="34" charset="0"/>
                <a:cs typeface="Arial" panose="020B0604020202020204" pitchFamily="34" charset="0"/>
              </a:rPr>
              <a:t>שיעור יהודים וערבים בקרב בני 30 ומעלה</a:t>
            </a:r>
          </a:p>
        </p:txBody>
      </p:sp>
      <p:pic>
        <p:nvPicPr>
          <p:cNvPr id="8" name="דפדוף">
            <a:hlinkClick r:id="" action="ppaction://media"/>
            <a:extLst>
              <a:ext uri="{FF2B5EF4-FFF2-40B4-BE49-F238E27FC236}">
                <a16:creationId xmlns:a16="http://schemas.microsoft.com/office/drawing/2014/main" id="{046A581D-488D-111D-9353-7590D11C85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7063" y="1905864"/>
            <a:ext cx="7378235" cy="4111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954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0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AB2413CD-EB19-A259-670E-F34948CACB14}"/>
              </a:ext>
            </a:extLst>
          </p:cNvPr>
          <p:cNvSpPr txBox="1"/>
          <p:nvPr/>
        </p:nvSpPr>
        <p:spPr>
          <a:xfrm>
            <a:off x="1571347" y="506027"/>
            <a:ext cx="9614517" cy="186256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מהו האזור הסטטיסטי בו יש הכי הרבה תושבים? </a:t>
            </a:r>
            <a:br>
              <a:rPr lang="en-US" sz="18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18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באילו אזורים יש מעל 10 אלף תושבים? מה מאפיין אותם?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האזור הסטטיסטי בו יש הכי הרבה תושבים הוא 2112, ובו יש 44,333 תושבים סה"כ.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he-IL" dirty="0"/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F0C6212E-53B0-6737-1224-CF2EBED057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1" t="19088" r="68620" b="41612"/>
          <a:stretch/>
        </p:blipFill>
        <p:spPr bwMode="auto">
          <a:xfrm>
            <a:off x="3356610" y="2301913"/>
            <a:ext cx="5478780" cy="39712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מלבן 3">
            <a:extLst>
              <a:ext uri="{FF2B5EF4-FFF2-40B4-BE49-F238E27FC236}">
                <a16:creationId xmlns:a16="http://schemas.microsoft.com/office/drawing/2014/main" id="{61043953-8074-EC20-84B5-2B97320BAFB3}"/>
              </a:ext>
            </a:extLst>
          </p:cNvPr>
          <p:cNvSpPr/>
          <p:nvPr/>
        </p:nvSpPr>
        <p:spPr>
          <a:xfrm>
            <a:off x="3444240" y="2636520"/>
            <a:ext cx="5303520" cy="19431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5" name="מלבן 4">
            <a:extLst>
              <a:ext uri="{FF2B5EF4-FFF2-40B4-BE49-F238E27FC236}">
                <a16:creationId xmlns:a16="http://schemas.microsoft.com/office/drawing/2014/main" id="{BE003EBB-196A-F499-4976-C8F5FECE2FAE}"/>
              </a:ext>
            </a:extLst>
          </p:cNvPr>
          <p:cNvSpPr/>
          <p:nvPr/>
        </p:nvSpPr>
        <p:spPr>
          <a:xfrm>
            <a:off x="7821930" y="2548890"/>
            <a:ext cx="186690" cy="8763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88436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D2E1A655-70FF-A2D8-76D4-649E295DAA41}"/>
              </a:ext>
            </a:extLst>
          </p:cNvPr>
          <p:cNvSpPr txBox="1"/>
          <p:nvPr/>
        </p:nvSpPr>
        <p:spPr>
          <a:xfrm>
            <a:off x="571500" y="618107"/>
            <a:ext cx="1046344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האזורים הסטטיסטיים שיש בהם מעל 10,000 תושבים הם:</a:t>
            </a:r>
            <a:endParaRPr lang="he-IL" dirty="0"/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F8171106-D9BA-353A-3DD0-2F7A2D3FB9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1" t="19570" r="69698" b="48990"/>
          <a:stretch/>
        </p:blipFill>
        <p:spPr bwMode="auto">
          <a:xfrm>
            <a:off x="5185139" y="1434459"/>
            <a:ext cx="5006340" cy="306133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8EAE5D80-44C3-5513-8C05-87E61C7FCB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91" t="59510" r="23570" b="11938"/>
          <a:stretch/>
        </p:blipFill>
        <p:spPr bwMode="auto">
          <a:xfrm>
            <a:off x="2391139" y="2181854"/>
            <a:ext cx="1714500" cy="19812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תיבת טקסט 2">
            <a:extLst>
              <a:ext uri="{FF2B5EF4-FFF2-40B4-BE49-F238E27FC236}">
                <a16:creationId xmlns:a16="http://schemas.microsoft.com/office/drawing/2014/main" id="{E7269E83-A286-8B9F-7FCE-3F24B464D851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2825479" y="1861179"/>
            <a:ext cx="1678305" cy="375285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נבדק ע"י שימוש במסנן: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9FD5F52F-445B-6F90-9AC3-58F290CCA0FD}"/>
              </a:ext>
            </a:extLst>
          </p:cNvPr>
          <p:cNvSpPr/>
          <p:nvPr/>
        </p:nvSpPr>
        <p:spPr>
          <a:xfrm>
            <a:off x="5267689" y="1445889"/>
            <a:ext cx="819150" cy="308610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12" name="מלבן 11">
            <a:extLst>
              <a:ext uri="{FF2B5EF4-FFF2-40B4-BE49-F238E27FC236}">
                <a16:creationId xmlns:a16="http://schemas.microsoft.com/office/drawing/2014/main" id="{324F5918-0C02-3D34-E11C-857C8E486D56}"/>
              </a:ext>
            </a:extLst>
          </p:cNvPr>
          <p:cNvSpPr/>
          <p:nvPr/>
        </p:nvSpPr>
        <p:spPr>
          <a:xfrm>
            <a:off x="9306289" y="1416044"/>
            <a:ext cx="845820" cy="312039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he-IL"/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F529358C-C3FF-C16E-B5A5-2C2CC57E755A}"/>
              </a:ext>
            </a:extLst>
          </p:cNvPr>
          <p:cNvSpPr txBox="1"/>
          <p:nvPr/>
        </p:nvSpPr>
        <p:spPr>
          <a:xfrm>
            <a:off x="1145219" y="4969447"/>
            <a:ext cx="9889725" cy="107308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המאפיין את אזורים אלה הוא אחוז גבוה של תושבים ערבים לעומת מיעוט של תושבים יהודים.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כמו כן, האשכול החברתי-כלכלי כמעט בכלל אזורים אלה הוא 1, למעט שני אזורים בלבד, שבהם האשכול החברתי הוא 3 או 5. 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262980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BB6E0687-6338-C89D-B8CD-0DF900BFF88A}"/>
              </a:ext>
            </a:extLst>
          </p:cNvPr>
          <p:cNvSpPr txBox="1"/>
          <p:nvPr/>
        </p:nvSpPr>
        <p:spPr>
          <a:xfrm>
            <a:off x="1901763" y="613657"/>
            <a:ext cx="9072979" cy="106465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מה שיעור האוכלוסייה הערבית בכל אחד מאשכולות הסוציו? האם יש אזורים עם ריבוי ערבים בסוציו מעל 5?</a:t>
            </a:r>
          </a:p>
          <a:p>
            <a:endParaRPr lang="he-IL" dirty="0"/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27784DDE-8673-8069-70EA-DD5F46FDE4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2" t="47741" r="57186" b="22524"/>
          <a:stretch/>
        </p:blipFill>
        <p:spPr bwMode="auto">
          <a:xfrm>
            <a:off x="1709102" y="1939291"/>
            <a:ext cx="6137910" cy="28575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1CD214AB-70EA-4C3B-4DAF-DC416365DA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90" t="22283" r="69791" b="51123"/>
          <a:stretch/>
        </p:blipFill>
        <p:spPr bwMode="auto">
          <a:xfrm>
            <a:off x="7909242" y="1817371"/>
            <a:ext cx="2668905" cy="296735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7AC72D9F-144B-DF1F-A34E-E392CBEC3636}"/>
              </a:ext>
            </a:extLst>
          </p:cNvPr>
          <p:cNvSpPr txBox="1"/>
          <p:nvPr/>
        </p:nvSpPr>
        <p:spPr>
          <a:xfrm>
            <a:off x="1545639" y="5045710"/>
            <a:ext cx="9315450" cy="116724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ניתן לראות כי אין אזורים עם ריבוי ערבים בסוציו מעל 5.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יתרה מכך, ניתן לראות רוב ערבי רק באשכול סוציו מספר 1.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095143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2A28BBF1-72E8-1D4F-1D0A-E059FE84FA2E}"/>
              </a:ext>
            </a:extLst>
          </p:cNvPr>
          <p:cNvSpPr txBox="1"/>
          <p:nvPr/>
        </p:nvSpPr>
        <p:spPr>
          <a:xfrm>
            <a:off x="1664655" y="453224"/>
            <a:ext cx="9428086" cy="139781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האם ניתן לומר שהאשכול החברתי כלכלי מבטא רמת חיים?</a:t>
            </a: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בהתבסס על נתוני העיר ירושלים, נראה כי קיים מתאם לינארי חיובי בין האשכול החברתי-כלכלי לבין רמת החיים- כלומר, ככל שהאשכול מדורג גבוה יותר, כך המדדים מצביעים על רמת חיים גבוהה יותר. ומכאן שאכן נראה קשר בין השניים.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he-IL" dirty="0"/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4803BA9D-CDBB-B65F-8379-8B2B957E58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6" t="19730" r="34833" b="15145"/>
          <a:stretch/>
        </p:blipFill>
        <p:spPr bwMode="auto">
          <a:xfrm>
            <a:off x="2903082" y="1758353"/>
            <a:ext cx="6730207" cy="378761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075FA23F-EBBF-91DE-2188-E8428E7E6A5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93" t="66640" r="46574" b="16353"/>
          <a:stretch/>
        </p:blipFill>
        <p:spPr bwMode="auto">
          <a:xfrm>
            <a:off x="1898547" y="5703269"/>
            <a:ext cx="3211677" cy="66945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גרפיקה 5" descr="זכוכית מגדלת עם מילוי מלא">
            <a:extLst>
              <a:ext uri="{FF2B5EF4-FFF2-40B4-BE49-F238E27FC236}">
                <a16:creationId xmlns:a16="http://schemas.microsoft.com/office/drawing/2014/main" id="{DABFA0F0-051D-CD81-84AD-593C76FD7F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10224" y="5735323"/>
            <a:ext cx="669453" cy="66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288642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212</Words>
  <Application>Microsoft Office PowerPoint</Application>
  <PresentationFormat>מסך רחב</PresentationFormat>
  <Paragraphs>17</Paragraphs>
  <Slides>5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נופר אזיליק</dc:creator>
  <cp:lastModifiedBy>נופר אזיליק</cp:lastModifiedBy>
  <cp:revision>3</cp:revision>
  <dcterms:created xsi:type="dcterms:W3CDTF">2022-09-03T08:27:53Z</dcterms:created>
  <dcterms:modified xsi:type="dcterms:W3CDTF">2022-09-28T06:02:26Z</dcterms:modified>
</cp:coreProperties>
</file>

<file path=docProps/thumbnail.jpeg>
</file>